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6" r:id="rId2"/>
    <p:sldId id="360" r:id="rId3"/>
    <p:sldId id="361" r:id="rId4"/>
    <p:sldId id="380" r:id="rId5"/>
    <p:sldId id="378" r:id="rId6"/>
    <p:sldId id="379" r:id="rId7"/>
    <p:sldId id="381" r:id="rId8"/>
    <p:sldId id="362" r:id="rId9"/>
  </p:sldIdLst>
  <p:sldSz cx="12192000" cy="6858000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0F3D5"/>
    <a:srgbClr val="CDEBBB"/>
    <a:srgbClr val="669900"/>
    <a:srgbClr val="006600"/>
    <a:srgbClr val="F04634"/>
    <a:srgbClr val="000000"/>
    <a:srgbClr val="FE711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37" autoAdjust="0"/>
  </p:normalViewPr>
  <p:slideViewPr>
    <p:cSldViewPr snapToGrid="0">
      <p:cViewPr>
        <p:scale>
          <a:sx n="80" d="100"/>
          <a:sy n="80" d="100"/>
        </p:scale>
        <p:origin x="-1506" y="-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96288F4-C2FD-46C8-8E6F-18C454449618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335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4335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AA49E31-929D-42EF-9713-6BF472487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3899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F3A5BBA-F7C2-4936-AA0D-1507A153220E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300413"/>
            <a:ext cx="7957820" cy="2700338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1"/>
            <a:ext cx="4310486" cy="344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1"/>
            <a:ext cx="4310486" cy="344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84CA646-B03B-4135-8E90-AD3865BB7A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807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949CACB9F812BFAF477844B3593920D4D57E4A5B666AE0943823F0287344D46F0A922122E2406D0C3F2B1B964821978A7D68B7BC5EE6ABEA6PDJ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1-2. Приказ Министерства просвещения Российской Федерации  от 01.04.2022 № 195 «О</a:t>
            </a:r>
            <a:r>
              <a:rPr lang="ru-RU" sz="1200" baseline="0" dirty="0" smtClean="0">
                <a:solidFill>
                  <a:srgbClr val="FF0000"/>
                </a:solidFill>
              </a:rPr>
              <a:t> внесении изменений в образец аттестата…». Начинает действовать с 2022/2023 учебного года.</a:t>
            </a:r>
            <a:endParaRPr lang="ru-RU" sz="1200" dirty="0" smtClean="0">
              <a:solidFill>
                <a:srgbClr val="FF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3. </a:t>
            </a:r>
            <a:r>
              <a:rPr lang="ru-RU" sz="1200" dirty="0" smtClean="0">
                <a:solidFill>
                  <a:srgbClr val="FF0000"/>
                </a:solidFill>
              </a:rPr>
              <a:t>Письмо Министерства просвещения Российской Федерации  от 11.05.2022 № АЗ-676/03 «О заполнении и выдаче аттестатов об основном общем о среднем общем образовании в 2021/2022 учебном году»: бланки аттестатов и приложений к ним,</a:t>
            </a:r>
            <a:r>
              <a:rPr lang="ru-RU" sz="1200" baseline="0" dirty="0" smtClean="0">
                <a:solidFill>
                  <a:srgbClr val="FF0000"/>
                </a:solidFill>
              </a:rPr>
              <a:t> изготовленные в соответствии с образцами, утвержденными приказом № 545, считаются действительными в 2021/2022 учебном году.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4. </a:t>
            </a:r>
            <a:r>
              <a:rPr lang="ru-RU" sz="1200" dirty="0" smtClean="0">
                <a:solidFill>
                  <a:srgbClr val="FF0000"/>
                </a:solidFill>
              </a:rPr>
              <a:t>Приказ Министерства просвещения Российской Федерации  от 05.10.2020 № 546 «Об утверждении Порядка заполнения, учета и выдачи аттестатов об основном общем и среднем общем образовании и их дубликатов» </a:t>
            </a:r>
            <a:r>
              <a:rPr lang="ru-RU" sz="1200" dirty="0" smtClean="0"/>
              <a:t>(</a:t>
            </a:r>
            <a:r>
              <a:rPr lang="ru-RU" sz="1200" u="sng" dirty="0" smtClean="0"/>
              <a:t>в 2021 году не применялся в части учета результатов ГИА при выдаче аттестатов о СОО, в т.ч. с отличием)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5. </a:t>
            </a:r>
            <a:r>
              <a:rPr lang="ru-RU" sz="1200" dirty="0" smtClean="0">
                <a:solidFill>
                  <a:srgbClr val="FF0000"/>
                </a:solidFill>
              </a:rPr>
              <a:t>В приказ № 546 добавлен раздел 7, касающийся выдачи аттестатов гражданам, в т.ч. иностранным, проходившим обучение за рубежом и вынужденным прервать его в связи с недружественными</a:t>
            </a:r>
            <a:r>
              <a:rPr lang="ru-RU" sz="1200" baseline="0" dirty="0" smtClean="0">
                <a:solidFill>
                  <a:srgbClr val="FF0000"/>
                </a:solidFill>
              </a:rPr>
              <a:t> действиями иностранных государств»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Красным – не применяем до 01.09.2022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Если  выпускник освоил образовательные программы  ООО и СОО в  форме семейного образования, самообразования, либо обучался по образовательной программе, не имеющей государственной аккредитации, </a:t>
            </a:r>
            <a:r>
              <a:rPr lang="ru-RU" sz="1200" b="1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прошедший экстерном </a:t>
            </a:r>
            <a:r>
              <a:rPr lang="ru-RU" sz="1200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ГИА в образовательной организации, реализующей аккредитованные образовательные программы и получивший удовлетворительные результаты ГИА, в аттестат выставляются отметки, полученные выпускником на промежуточной аттестации, проводимой аккредитованной образовательной организацией, по всем предметам инвариантной части учебного плана.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См. письмо </a:t>
            </a:r>
            <a:r>
              <a:rPr lang="ru-RU" sz="1200" kern="1200" baseline="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Минпросвещ</a:t>
            </a:r>
            <a:r>
              <a:rPr lang="ru-RU" sz="1200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. от 05.02.2021 № ВБ-135/03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«… если экстерн ранее изучал какой-либо предмет, которого нет в учебном плане организации, осуществляющей образовательную деятельность, выдавшей соответствующий аттестат, он не может быть указан в аттестате».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  <a:hlinkClick r:id="rId3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П.3</a:t>
            </a:r>
            <a:r>
              <a:rPr lang="ru-RU" sz="1200" baseline="0" dirty="0" smtClean="0">
                <a:solidFill>
                  <a:srgbClr val="FF0000"/>
                </a:solidFill>
              </a:rPr>
              <a:t> приказа 685 «</a:t>
            </a:r>
            <a:r>
              <a:rPr lang="ru-RU" sz="1200" dirty="0" smtClean="0">
                <a:solidFill>
                  <a:srgbClr val="FF0000"/>
                </a:solidFill>
              </a:rPr>
              <a:t>О выдаче медали делается соответствующая запись в книге регистрации выданных медалей, которая ведется в организации, осуществляющей образовательную деятельность».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При выдаче</a:t>
            </a:r>
            <a:r>
              <a:rPr lang="ru-RU" sz="1200" baseline="0" dirty="0" smtClean="0">
                <a:solidFill>
                  <a:srgbClr val="FF0000"/>
                </a:solidFill>
              </a:rPr>
              <a:t> медали в 2022 году не действуют приказ </a:t>
            </a:r>
            <a:r>
              <a:rPr lang="ru-RU" sz="1200" baseline="0" dirty="0" err="1" smtClean="0">
                <a:solidFill>
                  <a:srgbClr val="FF0000"/>
                </a:solidFill>
              </a:rPr>
              <a:t>Минпросвещения</a:t>
            </a:r>
            <a:r>
              <a:rPr lang="ru-RU" sz="1200" baseline="0" dirty="0" smtClean="0">
                <a:solidFill>
                  <a:srgbClr val="FF0000"/>
                </a:solidFill>
              </a:rPr>
              <a:t> от 11.06.2020 № 296 «Об особенностях выдачи медали …в 2020 году» и письмо от 27.05.2021 № 03-725 «О выдаче медали… в 2021 году»</a:t>
            </a:r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 же если в учебном плане разведены курсы «История России» и «Всеобщая история».</a:t>
            </a:r>
          </a:p>
          <a:p>
            <a:r>
              <a:rPr lang="ru-RU" dirty="0" smtClean="0"/>
              <a:t>Письма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от 01.04.2019 № ТС-842/04, от 07.06.2021 № 03-782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См. Приказ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№ 196 от 01.04.2022</a:t>
            </a:r>
          </a:p>
          <a:p>
            <a:r>
              <a:rPr lang="ru-RU" dirty="0" smtClean="0"/>
              <a:t>Проект :</a:t>
            </a:r>
            <a:r>
              <a:rPr lang="ru-RU" baseline="0" dirty="0" smtClean="0"/>
              <a:t> письмо </a:t>
            </a:r>
            <a:r>
              <a:rPr lang="ru-RU" baseline="0" dirty="0" err="1" smtClean="0"/>
              <a:t>Минпросвещения</a:t>
            </a:r>
            <a:r>
              <a:rPr lang="ru-RU" baseline="0" dirty="0" smtClean="0"/>
              <a:t> от 05.02.2021 № ВБ-135/03 (ОО вправе указать тему инд. проекта.</a:t>
            </a:r>
          </a:p>
          <a:p>
            <a:r>
              <a:rPr lang="ru-RU" baseline="0" dirty="0" smtClean="0"/>
              <a:t>Напоминаем, что в соотв. с ФГОС ООО обязательными являются предметы:</a:t>
            </a:r>
            <a:r>
              <a:rPr lang="ru-RU" sz="1200" dirty="0" smtClean="0"/>
              <a:t>«Родной язык (…)», «Родная литература (…)», «Второй иностранный язык (…)», ОДНКНР</a:t>
            </a:r>
          </a:p>
          <a:p>
            <a:r>
              <a:rPr lang="ru-RU" sz="1200" dirty="0" smtClean="0"/>
              <a:t>На уровне СОО:  </a:t>
            </a:r>
            <a:r>
              <a:rPr lang="ru-RU" baseline="0" dirty="0" smtClean="0"/>
              <a:t>:</a:t>
            </a:r>
            <a:r>
              <a:rPr lang="ru-RU" sz="1200" dirty="0" smtClean="0"/>
              <a:t>«Родной язык (…)»</a:t>
            </a:r>
            <a:r>
              <a:rPr lang="ru-RU" sz="1200" baseline="0" dirty="0" smtClean="0"/>
              <a:t> или </a:t>
            </a:r>
            <a:r>
              <a:rPr lang="ru-RU" sz="1200" dirty="0" smtClean="0"/>
              <a:t>«Родная литература (…)»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06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640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974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476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122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926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089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4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336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448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551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A7D1-AF6E-43DC-8D93-482C6FDA9A44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468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9075"/>
            <a:ext cx="9144000" cy="47625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Документы об образовании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850" y="695325"/>
            <a:ext cx="10934700" cy="5562971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7200" dirty="0" smtClean="0"/>
              <a:t>Приказ Министерства просвещения Российской Федерации  от 05.10.2020 № </a:t>
            </a:r>
            <a:r>
              <a:rPr lang="ru-RU" sz="7200" dirty="0" smtClean="0"/>
              <a:t>545 «Об </a:t>
            </a:r>
            <a:r>
              <a:rPr lang="ru-RU" sz="7200" dirty="0" smtClean="0"/>
              <a:t>утверждении образцов и описаний аттестатов об основном общем и среднем общем образовании и приложений к ним» </a:t>
            </a:r>
            <a:endParaRPr lang="ru-RU" sz="7200" dirty="0" smtClean="0"/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7200" dirty="0" smtClean="0">
                <a:solidFill>
                  <a:srgbClr val="FF0000"/>
                </a:solidFill>
              </a:rPr>
              <a:t>Приказ </a:t>
            </a:r>
            <a:r>
              <a:rPr lang="ru-RU" sz="7200" dirty="0" smtClean="0">
                <a:solidFill>
                  <a:srgbClr val="FF0000"/>
                </a:solidFill>
              </a:rPr>
              <a:t>Министерства просвещения Российской Федерации </a:t>
            </a:r>
            <a:r>
              <a:rPr lang="ru-RU" sz="7200" dirty="0" smtClean="0">
                <a:solidFill>
                  <a:srgbClr val="FF0000"/>
                </a:solidFill>
              </a:rPr>
              <a:t>от </a:t>
            </a:r>
            <a:r>
              <a:rPr lang="ru-RU" sz="7200" dirty="0" smtClean="0">
                <a:solidFill>
                  <a:srgbClr val="FF0000"/>
                </a:solidFill>
              </a:rPr>
              <a:t>01.04.2022 N </a:t>
            </a:r>
            <a:r>
              <a:rPr lang="ru-RU" sz="7200" dirty="0" smtClean="0">
                <a:solidFill>
                  <a:srgbClr val="FF0000"/>
                </a:solidFill>
              </a:rPr>
              <a:t>195 «О </a:t>
            </a:r>
            <a:r>
              <a:rPr lang="ru-RU" sz="7200" dirty="0" smtClean="0">
                <a:solidFill>
                  <a:srgbClr val="FF0000"/>
                </a:solidFill>
              </a:rPr>
              <a:t>внесении изменений в </a:t>
            </a:r>
            <a:r>
              <a:rPr lang="ru-RU" sz="7200" dirty="0" smtClean="0">
                <a:solidFill>
                  <a:srgbClr val="FF0000"/>
                </a:solidFill>
              </a:rPr>
              <a:t>образцы аттестата…, утвержденные </a:t>
            </a:r>
            <a:r>
              <a:rPr lang="ru-RU" sz="7200" dirty="0" smtClean="0">
                <a:solidFill>
                  <a:srgbClr val="FF0000"/>
                </a:solidFill>
              </a:rPr>
              <a:t>приказом Министерства просвещения Российской Федерации от </a:t>
            </a:r>
            <a:r>
              <a:rPr lang="ru-RU" sz="7200" dirty="0" smtClean="0">
                <a:solidFill>
                  <a:srgbClr val="FF0000"/>
                </a:solidFill>
              </a:rPr>
              <a:t>05.10.2020 </a:t>
            </a:r>
            <a:r>
              <a:rPr lang="ru-RU" sz="7200" dirty="0" smtClean="0">
                <a:solidFill>
                  <a:srgbClr val="FF0000"/>
                </a:solidFill>
              </a:rPr>
              <a:t>г. N </a:t>
            </a:r>
            <a:r>
              <a:rPr lang="ru-RU" sz="7200" dirty="0" smtClean="0">
                <a:solidFill>
                  <a:srgbClr val="FF0000"/>
                </a:solidFill>
              </a:rPr>
              <a:t>545» (применяем, начиная с 2022/2023 учебного года)</a:t>
            </a:r>
            <a:endParaRPr lang="ru-RU" sz="7200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7200" dirty="0" smtClean="0"/>
              <a:t>Письмо </a:t>
            </a:r>
            <a:r>
              <a:rPr lang="ru-RU" sz="7200" dirty="0" smtClean="0"/>
              <a:t>Министерства просвещения Российской Федерации  от 11.05.2022 № АЗ-676/03                              «О заполнении и выдаче аттестатов об основном общем о среднем общем образовании в 2021/2022 учебном году»</a:t>
            </a:r>
          </a:p>
          <a:p>
            <a:pPr marL="457200" indent="-457200" algn="just">
              <a:buAutoNum type="arabicPeriod"/>
            </a:pPr>
            <a:r>
              <a:rPr lang="ru-RU" sz="7200" dirty="0" smtClean="0"/>
              <a:t>Приказ Министерства просвещения Российской Федерации  от 05.10.2020 № 546 </a:t>
            </a:r>
            <a:r>
              <a:rPr lang="ru-RU" sz="7200" dirty="0" smtClean="0"/>
              <a:t>«</a:t>
            </a:r>
            <a:r>
              <a:rPr lang="ru-RU" sz="7200" dirty="0" smtClean="0"/>
              <a:t>Об утверждении Порядка заполнения, учета и выдачи аттестатов об основном общем и среднем общем образовании и их дубликатов»</a:t>
            </a:r>
          </a:p>
          <a:p>
            <a:pPr marL="457200" indent="-457200" algn="just">
              <a:buAutoNum type="arabicPeriod"/>
            </a:pPr>
            <a:r>
              <a:rPr lang="ru-RU" sz="7200" dirty="0" smtClean="0"/>
              <a:t>Приказ Министерства просвещения Российской Федерации  от 21.04.2022 № </a:t>
            </a:r>
            <a:r>
              <a:rPr lang="ru-RU" sz="7200" dirty="0" smtClean="0"/>
              <a:t>255 «О </a:t>
            </a:r>
            <a:r>
              <a:rPr lang="ru-RU" sz="7200" dirty="0" smtClean="0"/>
              <a:t>внесении изменения в Порядок заполнения, учета и выдачи аттестатов об основном общем и среднем общем образовании и их дубликатов», утвержденный приказом Министерства просвещения Российской Федерации  от 05.10.2020 № 546»  (начало действия – 12.06.2022).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7200" dirty="0" smtClean="0">
                <a:solidFill>
                  <a:srgbClr val="FF0000"/>
                </a:solidFill>
              </a:rPr>
              <a:t>Приказ Министерства просвещения Российской Федерации  от 01.04.2022 № </a:t>
            </a:r>
            <a:r>
              <a:rPr lang="ru-RU" sz="7200" dirty="0" smtClean="0">
                <a:solidFill>
                  <a:srgbClr val="FF0000"/>
                </a:solidFill>
              </a:rPr>
              <a:t>196 «</a:t>
            </a:r>
            <a:r>
              <a:rPr lang="ru-RU" sz="7200" dirty="0" smtClean="0">
                <a:solidFill>
                  <a:srgbClr val="FF0000"/>
                </a:solidFill>
              </a:rPr>
              <a:t>О внесении изменений в Порядок заполнения, учета и выдачи аттестатов об основном общем и среднем общем образовании и их дубликатов», утвержденный приказом Министерства просвещения Российской Федерации  от 05.10.2020 № 546»  (начало действия – 01.09.2022).</a:t>
            </a:r>
            <a:endParaRPr lang="ru-RU" sz="7200" dirty="0" smtClean="0"/>
          </a:p>
          <a:p>
            <a:pPr marL="457200" indent="-457200" algn="just">
              <a:buAutoNum type="arabicPeriod"/>
            </a:pPr>
            <a:r>
              <a:rPr lang="ru-RU" sz="7200" dirty="0" smtClean="0"/>
              <a:t>Приказ Министерства просвещения Российской Федерации  от 16.09.2020 № </a:t>
            </a:r>
            <a:r>
              <a:rPr lang="ru-RU" sz="7200" dirty="0" smtClean="0"/>
              <a:t>499 «</a:t>
            </a:r>
            <a:r>
              <a:rPr lang="ru-RU" sz="7200" dirty="0" smtClean="0"/>
              <a:t>Об утверждении образца и описания медали «За особые успехи в учении» 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7200" dirty="0" smtClean="0"/>
              <a:t>Приказ Министерства образования и науки Российской Федерации  от 23.06.2014 № </a:t>
            </a:r>
            <a:r>
              <a:rPr lang="ru-RU" sz="7200" dirty="0" smtClean="0"/>
              <a:t>685                                      «</a:t>
            </a:r>
            <a:r>
              <a:rPr lang="ru-RU" sz="7200" dirty="0" smtClean="0"/>
              <a:t>Об утверждении порядка выдачи медали «За особые успехи в учении»</a:t>
            </a:r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824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400" b="1" dirty="0" smtClean="0"/>
              <a:t>Документы об образовании, выдаваемые ОО лицам, успешно прошедшим ГИА </a:t>
            </a:r>
            <a:br>
              <a:rPr lang="ru-RU" sz="2400" b="1" dirty="0" smtClean="0"/>
            </a:br>
            <a:r>
              <a:rPr lang="ru-RU" sz="2200" dirty="0" smtClean="0"/>
              <a:t>(ч. 6 ст. 60 273-ФЗ)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dirty="0" smtClean="0"/>
              <a:t> Пункт 21 приказа Министерства просвещения Российской Федерации  от 05.10.2020 № 546 «Об утверждении Порядка заполнения, учета и выдачи аттестатов об основном общем и среднем общем образовании и их дубликатов»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> </a:t>
            </a:r>
            <a:br>
              <a:rPr lang="ru-RU" sz="1800" dirty="0" smtClean="0"/>
            </a:b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14449" y="1935678"/>
            <a:ext cx="5181600" cy="418190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600" b="1" dirty="0" smtClean="0"/>
              <a:t>Аттестат об основном общем образовании и приложение к нему</a:t>
            </a:r>
          </a:p>
          <a:p>
            <a:pPr algn="just">
              <a:buNone/>
            </a:pPr>
            <a:r>
              <a:rPr lang="ru-RU" sz="2600" dirty="0" smtClean="0"/>
              <a:t>выдаются лицам, </a:t>
            </a:r>
            <a:r>
              <a:rPr lang="ru-RU" sz="2600" b="1" dirty="0" smtClean="0"/>
              <a:t>завершившим обучение </a:t>
            </a:r>
            <a:r>
              <a:rPr lang="ru-RU" sz="2600" dirty="0" smtClean="0"/>
              <a:t>по ОП ООО и </a:t>
            </a:r>
            <a:r>
              <a:rPr lang="ru-RU" sz="2600" b="1" dirty="0" smtClean="0"/>
              <a:t>успешно прошедшим </a:t>
            </a:r>
            <a:r>
              <a:rPr lang="ru-RU" sz="2600" b="1" dirty="0" smtClean="0"/>
              <a:t>ГИА </a:t>
            </a:r>
            <a:r>
              <a:rPr lang="ru-RU" sz="2600" dirty="0" smtClean="0"/>
              <a:t>(набравшим по сдаваемым учебным предметам минимальное количество  первичных баллов (минимальное количество баллов определено приказом Министерства образования и науки Челябинской области № 01/275 от 15.02.2022)</a:t>
            </a:r>
          </a:p>
          <a:p>
            <a:pPr algn="ctr">
              <a:buNone/>
            </a:pPr>
            <a:endParaRPr lang="ru-RU" sz="21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72200" y="2030682"/>
            <a:ext cx="5181600" cy="41462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600" b="1" dirty="0" smtClean="0"/>
              <a:t>Аттестат о среднем общем образовании и приложение к нему</a:t>
            </a:r>
          </a:p>
          <a:p>
            <a:pPr algn="just">
              <a:buNone/>
            </a:pPr>
            <a:r>
              <a:rPr lang="ru-RU" sz="2600" dirty="0" smtClean="0"/>
              <a:t>выдаются лицам, </a:t>
            </a:r>
            <a:r>
              <a:rPr lang="ru-RU" sz="2600" b="1" dirty="0" smtClean="0"/>
              <a:t>завершившим обучение </a:t>
            </a:r>
            <a:r>
              <a:rPr lang="ru-RU" sz="2600" dirty="0" smtClean="0"/>
              <a:t>по ОП СОО и </a:t>
            </a:r>
            <a:r>
              <a:rPr lang="ru-RU" sz="2600" b="1" dirty="0" smtClean="0"/>
              <a:t>успешно прошедшим ГИА </a:t>
            </a:r>
            <a:r>
              <a:rPr lang="ru-RU" sz="2600" dirty="0" smtClean="0"/>
              <a:t>(набравшим по обязательным учебным предметам при сдаче ЕГЭ (за исключением ЕГЭ по математике базового уровня) количество баллов не ниже минимального, при сдаче ГВЭ и ЕГЭ по математике базового уровня – отметки не ниже удовлетворительной (3 балла)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04A8-8FEA-4C98-8910-E7C5D227E4F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11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Аттестат с отличием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767752"/>
            <a:ext cx="5181600" cy="54092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/>
              <a:t>Аттестат об основном общем образовании  с отличием и приложение к нему </a:t>
            </a:r>
            <a:r>
              <a:rPr lang="ru-RU" sz="1800" dirty="0" smtClean="0"/>
              <a:t>выдаются выпускникам 9 класса:</a:t>
            </a:r>
          </a:p>
          <a:p>
            <a:pPr algn="just">
              <a:buNone/>
            </a:pPr>
            <a:r>
              <a:rPr lang="ru-RU" sz="1800" b="1" dirty="0" smtClean="0"/>
              <a:t>     завершившим обучение </a:t>
            </a:r>
            <a:r>
              <a:rPr lang="ru-RU" sz="1800" dirty="0" smtClean="0"/>
              <a:t>по ОП ООО и </a:t>
            </a:r>
            <a:r>
              <a:rPr lang="ru-RU" sz="1800" b="1" dirty="0" smtClean="0"/>
              <a:t>успешно прошедшим ГИА </a:t>
            </a:r>
            <a:r>
              <a:rPr lang="ru-RU" sz="1800" dirty="0" smtClean="0"/>
              <a:t>(без учета результатов, полученных при прохождении повторной ГИА) и </a:t>
            </a:r>
            <a:r>
              <a:rPr lang="ru-RU" sz="1800" b="1" dirty="0" smtClean="0"/>
              <a:t>имеющим итоговые отметки «отлично» по всем учебным предметам</a:t>
            </a:r>
            <a:r>
              <a:rPr lang="ru-RU" sz="1800" dirty="0" smtClean="0"/>
              <a:t>, изучавшимся на уровне основного общего образования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759125"/>
            <a:ext cx="5181600" cy="573667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dirty="0" smtClean="0"/>
              <a:t>Аттестат о среднем общем образовании </a:t>
            </a:r>
            <a:r>
              <a:rPr lang="ru-RU" sz="1400" b="1" dirty="0" smtClean="0"/>
              <a:t>с </a:t>
            </a:r>
            <a:r>
              <a:rPr lang="ru-RU" sz="1400" b="1" dirty="0" smtClean="0"/>
              <a:t>отличием и приложение к нему</a:t>
            </a:r>
          </a:p>
          <a:p>
            <a:pPr algn="just">
              <a:buNone/>
            </a:pPr>
            <a:r>
              <a:rPr lang="ru-RU" sz="1400" dirty="0" smtClean="0"/>
              <a:t>выдаются выпускникам 11 (12) класса, </a:t>
            </a:r>
            <a:r>
              <a:rPr lang="ru-RU" sz="1400" b="1" dirty="0" smtClean="0"/>
              <a:t>завершившим обучение </a:t>
            </a:r>
            <a:r>
              <a:rPr lang="ru-RU" sz="1400" dirty="0" smtClean="0"/>
              <a:t>по ОП СОО, </a:t>
            </a:r>
            <a:r>
              <a:rPr lang="ru-RU" sz="1400" b="1" dirty="0" smtClean="0"/>
              <a:t>имеющим итоговые  отметки «отлично» по всем учебным предметам учебного плана</a:t>
            </a:r>
            <a:r>
              <a:rPr lang="ru-RU" sz="1400" dirty="0" smtClean="0"/>
              <a:t>, изучавшимся на уровне среднего общего образования, получившим удовлетворительные результаты при прохождении ГИА </a:t>
            </a:r>
            <a:r>
              <a:rPr lang="ru-RU" sz="1400" u="sng" dirty="0" smtClean="0"/>
              <a:t>(без учета результатов, полученных при прохождении повторной ГИА)</a:t>
            </a:r>
            <a:r>
              <a:rPr lang="ru-RU" sz="1400" dirty="0" smtClean="0"/>
              <a:t> </a:t>
            </a:r>
            <a:r>
              <a:rPr lang="ru-RU" sz="1400" b="1" dirty="0" smtClean="0"/>
              <a:t>и набравшим</a:t>
            </a:r>
            <a:r>
              <a:rPr lang="ru-RU" sz="1400" dirty="0" smtClean="0"/>
              <a:t>: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не менее 70 баллов на ЕГЭ по русскому языку  и математике профильного уровня или 5 баллов на ЕГЭ по математике базового уровня;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в форме ГВЭ - 5 баллов по обязательным учебным предметам;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в  случае выбора разных форм прохождения ГИА (ЕГЭ и ГВЭ) – 5 баллов по сдаваемому обязательному учебному предмету в форме  ГВЭ и ЕГЭ по математике базового уровня; не менее 70 баллов по сдаваемому обязательному учебному предмету в форме  ЕГЭ 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      В соответствии с п.2 </a:t>
            </a:r>
            <a:r>
              <a:rPr lang="ru-RU" sz="1400" b="1" dirty="0" smtClean="0">
                <a:solidFill>
                  <a:srgbClr val="FF0000"/>
                </a:solidFill>
              </a:rPr>
              <a:t>приказа </a:t>
            </a:r>
            <a:r>
              <a:rPr lang="ru-RU" sz="1400" b="1" dirty="0" smtClean="0">
                <a:solidFill>
                  <a:srgbClr val="FF0000"/>
                </a:solidFill>
              </a:rPr>
              <a:t>Министерства образования и науки Российской Федерации  от 23.06.2014 № </a:t>
            </a:r>
            <a:r>
              <a:rPr lang="ru-RU" sz="1400" b="1" dirty="0" smtClean="0">
                <a:solidFill>
                  <a:srgbClr val="FF0000"/>
                </a:solidFill>
              </a:rPr>
              <a:t>685 </a:t>
            </a:r>
            <a:r>
              <a:rPr lang="ru-RU" sz="1400" b="1" dirty="0" smtClean="0">
                <a:solidFill>
                  <a:srgbClr val="FF0000"/>
                </a:solidFill>
              </a:rPr>
              <a:t>«Об утверждении порядка выдачи медали «За особые успехи в учении» </a:t>
            </a:r>
            <a:r>
              <a:rPr lang="ru-RU" sz="1400" b="1" dirty="0" smtClean="0">
                <a:solidFill>
                  <a:srgbClr val="FF0000"/>
                </a:solidFill>
              </a:rPr>
              <a:t>(</a:t>
            </a:r>
            <a:r>
              <a:rPr lang="ru-RU" sz="1400" dirty="0" smtClean="0">
                <a:solidFill>
                  <a:srgbClr val="FF0000"/>
                </a:solidFill>
              </a:rPr>
              <a:t>м</a:t>
            </a:r>
            <a:r>
              <a:rPr lang="ru-RU" sz="1400" dirty="0" smtClean="0">
                <a:solidFill>
                  <a:srgbClr val="FF0000"/>
                </a:solidFill>
              </a:rPr>
              <a:t>едаль </a:t>
            </a:r>
            <a:r>
              <a:rPr lang="ru-RU" sz="1400" dirty="0" smtClean="0">
                <a:solidFill>
                  <a:srgbClr val="FF0000"/>
                </a:solidFill>
              </a:rPr>
              <a:t>вручается выпускникам в торжественной обстановке одновременно с выдачей  аттестата о среднем общем образовании с </a:t>
            </a:r>
            <a:r>
              <a:rPr lang="ru-RU" sz="1400" dirty="0" smtClean="0">
                <a:solidFill>
                  <a:srgbClr val="FF0000"/>
                </a:solidFill>
              </a:rPr>
              <a:t>отличием).</a:t>
            </a:r>
            <a:endParaRPr lang="ru-RU" sz="1400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9074"/>
            <a:ext cx="10801350" cy="84970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/>
              <a:t>Заполнение бланка приложения к аттестату об основном общем  и среднем общем образовании ( пр. 546)  </a:t>
            </a:r>
            <a:r>
              <a:rPr lang="ru-RU" sz="2000" dirty="0" smtClean="0"/>
              <a:t>                                   </a:t>
            </a:r>
            <a:br>
              <a:rPr lang="ru-RU" sz="2000" dirty="0" smtClean="0"/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0025" y="5557652"/>
            <a:ext cx="10404515" cy="819397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7200" dirty="0" smtClean="0"/>
              <a:t>Итоговые отметки за 9 класс по другим учебным предметам выставляются на основе годовой отметки выпускника за 9 класс.</a:t>
            </a:r>
          </a:p>
          <a:p>
            <a:pPr algn="just"/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/>
            <a:endParaRPr lang="ru-RU" sz="2000" dirty="0" smtClean="0"/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9065" y="1873580"/>
            <a:ext cx="109156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77538" y="1959429"/>
          <a:ext cx="8663709" cy="1520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8306"/>
                <a:gridCol w="1045029"/>
                <a:gridCol w="980374"/>
              </a:tblGrid>
              <a:tr h="502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Годовая отметка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</a:tr>
              <a:tr h="5090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Экзаменационная отметка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</a:tr>
              <a:tr h="5090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Итоговая от</a:t>
                      </a:r>
                      <a:r>
                        <a:rPr lang="ru-RU" sz="1400" baseline="0" dirty="0" smtClean="0"/>
                        <a:t>метка (в соответствии с правилами математического округления0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79812" y="795647"/>
            <a:ext cx="107867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dirty="0" smtClean="0"/>
              <a:t>П. 5.3. Итоговые отметки </a:t>
            </a:r>
            <a:r>
              <a:rPr lang="ru-RU" b="1" dirty="0" smtClean="0"/>
              <a:t>за 9 класс </a:t>
            </a:r>
            <a:r>
              <a:rPr lang="ru-RU" dirty="0" smtClean="0"/>
              <a:t>по предметам «Русский язык», «Математика» и двум учебным предметам, сдаваемым по выбору обучающегося, определяются как среднее арифметическое годовой и экзаменационной отметок выпускника и выставляются в аттестат целыми числами в соответствии с правилами математического округления</a:t>
            </a:r>
            <a:r>
              <a:rPr lang="ru-RU" dirty="0" smtClean="0"/>
              <a:t>. Например:</a:t>
            </a:r>
            <a:endParaRPr lang="ru-RU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90650" y="4750130"/>
          <a:ext cx="1064029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0626"/>
                <a:gridCol w="2019916"/>
                <a:gridCol w="2019916"/>
                <a:gridCol w="2019916"/>
                <a:gridCol w="2019916"/>
              </a:tblGrid>
              <a:tr h="4561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Годовая</a:t>
                      </a:r>
                      <a:r>
                        <a:rPr lang="ru-RU" sz="1400" baseline="0" dirty="0" smtClean="0"/>
                        <a:t> отметка по алгебре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Годовая</a:t>
                      </a:r>
                      <a:r>
                        <a:rPr lang="ru-RU" sz="1400" baseline="0" dirty="0" smtClean="0"/>
                        <a:t> отметка по г</a:t>
                      </a:r>
                      <a:r>
                        <a:rPr lang="ru-RU" sz="1400" dirty="0" smtClean="0"/>
                        <a:t>еометрии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Экзаменационная отметка по математике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Среднее арифметическое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Итоговая</a:t>
                      </a:r>
                      <a:r>
                        <a:rPr lang="ru-RU" sz="1400" baseline="0" dirty="0" smtClean="0"/>
                        <a:t> отметка</a:t>
                      </a:r>
                      <a:endParaRPr lang="ru-RU" sz="1400" dirty="0"/>
                    </a:p>
                  </a:txBody>
                  <a:tcPr/>
                </a:tc>
              </a:tr>
              <a:tr h="2682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3,66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71896" y="3598224"/>
            <a:ext cx="10806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случае если в учебном плане были учебные предметы «Алгебра» и «Геометрия», то в графе «Наименование учебных предметов» указывается учебный предмет «Математика», а итоговая отметка за 9 класс определяется как среднее арифметическое годовых отметок по учебным предметам «Алгебра» и «Геометрия» и экзаменационной отметки выпускника.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9075"/>
            <a:ext cx="10801350" cy="4762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Заполнение бланка приложения к аттестату об основном общем  и среднем общем </a:t>
            </a:r>
            <a:r>
              <a:rPr lang="ru-RU" sz="2000" b="1" dirty="0" smtClean="0"/>
              <a:t>образовании (пр. 546)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850" y="695325"/>
            <a:ext cx="10934700" cy="4562475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/>
            <a:endParaRPr lang="ru-RU" sz="2000" dirty="0" smtClean="0"/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3450" y="781051"/>
            <a:ext cx="10915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П.5.3</a:t>
            </a:r>
            <a:r>
              <a:rPr lang="ru-RU" dirty="0" smtClean="0"/>
              <a:t>. </a:t>
            </a:r>
            <a:r>
              <a:rPr lang="ru-RU" dirty="0" smtClean="0"/>
              <a:t>Итоговые </a:t>
            </a:r>
            <a:r>
              <a:rPr lang="ru-RU" dirty="0" smtClean="0"/>
              <a:t>отметки </a:t>
            </a:r>
            <a:r>
              <a:rPr lang="ru-RU" b="1" dirty="0" smtClean="0"/>
              <a:t>за 11 класс </a:t>
            </a:r>
            <a:r>
              <a:rPr lang="ru-RU" dirty="0" smtClean="0"/>
              <a:t>определяются как среднее арифметическое полугодовых (четвертных, триместровых) и годовых отметок обучающегося за каждый год обучения по образовательной программе среднего общего образования и выставляются в аттестат целыми числами в соответствии с правилами математического округления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1278" y="3146961"/>
            <a:ext cx="1061654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П.5.3. В графе «Наименование учебных предметов» - наименования учебных предметов согласно соответствующему  ФГОС и учебному плану ОО (названия учебных предметов «Родной </a:t>
            </a:r>
            <a:r>
              <a:rPr lang="ru-RU" sz="1600" dirty="0" smtClean="0"/>
              <a:t>язык (…)», </a:t>
            </a:r>
            <a:r>
              <a:rPr lang="ru-RU" sz="1600" dirty="0" smtClean="0"/>
              <a:t>«Родная </a:t>
            </a:r>
            <a:r>
              <a:rPr lang="ru-RU" sz="1600" dirty="0" smtClean="0"/>
              <a:t>литература (…)», </a:t>
            </a:r>
            <a:r>
              <a:rPr lang="ru-RU" sz="1600" dirty="0" smtClean="0"/>
              <a:t>«Иностранный </a:t>
            </a:r>
            <a:r>
              <a:rPr lang="ru-RU" sz="1600" dirty="0" smtClean="0"/>
              <a:t>язык (…)», </a:t>
            </a:r>
            <a:r>
              <a:rPr lang="ru-RU" sz="1600" dirty="0" smtClean="0"/>
              <a:t>«Второй иностранный </a:t>
            </a:r>
            <a:r>
              <a:rPr lang="ru-RU" sz="1600" dirty="0" smtClean="0"/>
              <a:t>язык (…)» </a:t>
            </a:r>
            <a:r>
              <a:rPr lang="ru-RU" sz="1600" dirty="0" smtClean="0"/>
              <a:t>уточняются записью (в скобках), указывающей, какой родной или иностранный язык изучался выпускником). </a:t>
            </a:r>
          </a:p>
          <a:p>
            <a:pPr algn="just"/>
            <a:r>
              <a:rPr lang="ru-RU" sz="1600" dirty="0" smtClean="0"/>
              <a:t>П. 5.3. В графе «Итоговая отметка» - итоговые отметки выпускника:</a:t>
            </a:r>
          </a:p>
          <a:p>
            <a:pPr algn="just"/>
            <a:r>
              <a:rPr lang="ru-RU" sz="1600" dirty="0" smtClean="0"/>
              <a:t>- по каждому учебному предмету, входящему в обязательную часть учебного плана;</a:t>
            </a:r>
          </a:p>
          <a:p>
            <a:pPr algn="just"/>
            <a:r>
              <a:rPr lang="ru-RU" sz="1600" dirty="0" smtClean="0"/>
              <a:t>- по каждому учебному предмету, входящему в часть учебного плана, формируемую участниками образовательных отношений, изучавшемуся выпускником, в случае если на его изучение отводилось не менее 64 часов за два учебных года;</a:t>
            </a:r>
          </a:p>
          <a:p>
            <a:pPr algn="just"/>
            <a:r>
              <a:rPr lang="ru-RU" sz="1600" dirty="0" smtClean="0"/>
              <a:t>- по учебным предметам, изучение которых завершилось до 9 класса (изобразительное искусство, музыка и другие).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600" dirty="0" smtClean="0"/>
              <a:t>П. 5.2. В «Дополнительных сведениях» - наименования учебных предметов, курсов, изученных выпускником в объеме менее 64 часов за два учебных года, в том числе в рамках платных образовательных услуг, отметка за выполнение обучающимся индивидуального проекта (на уровне среднего общего образования – обязательно).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61904" y="1990304"/>
          <a:ext cx="10747168" cy="108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396"/>
                <a:gridCol w="1343396"/>
                <a:gridCol w="1343396"/>
                <a:gridCol w="1343396"/>
                <a:gridCol w="1343396"/>
                <a:gridCol w="1343396"/>
                <a:gridCol w="1499258"/>
                <a:gridCol w="1187534"/>
              </a:tblGrid>
              <a:tr h="360218">
                <a:tc gridSpan="3">
                  <a:txBody>
                    <a:bodyPr/>
                    <a:lstStyle/>
                    <a:p>
                      <a:r>
                        <a:rPr lang="ru-RU" sz="1400" dirty="0" smtClean="0"/>
                        <a:t>10 класс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/>
                        <a:t>11 класс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Среднее арифметическое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Итоговая отметка</a:t>
                      </a:r>
                      <a:endParaRPr lang="ru-RU" sz="1400" dirty="0"/>
                    </a:p>
                  </a:txBody>
                  <a:tcPr/>
                </a:tc>
              </a:tr>
              <a:tr h="36021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r>
                        <a:rPr lang="ru-RU" sz="1200" dirty="0" smtClean="0"/>
                        <a:t> полугодие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</a:t>
                      </a:r>
                      <a:r>
                        <a:rPr lang="ru-RU" sz="1200" dirty="0" smtClean="0"/>
                        <a:t> полугодие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Годовая отметка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r>
                        <a:rPr lang="ru-RU" sz="1200" dirty="0" smtClean="0"/>
                        <a:t> полугодие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</a:t>
                      </a:r>
                      <a:r>
                        <a:rPr lang="ru-RU" sz="1200" baseline="0" dirty="0" smtClean="0"/>
                        <a:t> полугодие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Годовая отметка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6021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9075"/>
            <a:ext cx="10801350" cy="47625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Заполнение бланка приложения к аттестату об основном общем  и среднем общем образовании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850" y="695325"/>
            <a:ext cx="10934700" cy="4562475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П. 5.3. </a:t>
            </a:r>
            <a:r>
              <a:rPr lang="ru-RU" sz="2000" dirty="0" smtClean="0"/>
              <a:t>По учебным предметам "Изобразительное искусство", "Музыка" и "Физическая культура" допускается указание отметки </a:t>
            </a:r>
            <a:r>
              <a:rPr lang="ru-RU" sz="2000" dirty="0" smtClean="0"/>
              <a:t>«зачтено». </a:t>
            </a:r>
          </a:p>
          <a:p>
            <a:pPr algn="just"/>
            <a:r>
              <a:rPr lang="ru-RU" sz="2000" dirty="0" smtClean="0"/>
              <a:t>Запись </a:t>
            </a:r>
            <a:r>
              <a:rPr lang="ru-RU" sz="2000" dirty="0" smtClean="0"/>
              <a:t>"не изучал" не допускается. На незаполненных строках приложения ставится "Z".</a:t>
            </a:r>
          </a:p>
          <a:p>
            <a:pPr algn="just"/>
            <a:r>
              <a:rPr lang="ru-RU" sz="2000" dirty="0" smtClean="0"/>
              <a:t>П. 5.3 </a:t>
            </a:r>
            <a:r>
              <a:rPr lang="ru-RU" sz="2000" b="1" dirty="0" smtClean="0"/>
              <a:t>Экстернам</a:t>
            </a:r>
            <a:r>
              <a:rPr lang="ru-RU" sz="2000" dirty="0" smtClean="0"/>
              <a:t> </a:t>
            </a:r>
            <a:r>
              <a:rPr lang="ru-RU" sz="2000" dirty="0" smtClean="0"/>
              <a:t>в аттестат выставляются отметки, полученные ими на промежуточной аттестации, проводимой </a:t>
            </a:r>
            <a:r>
              <a:rPr lang="ru-RU" sz="2000" dirty="0" smtClean="0"/>
              <a:t>ОО по </a:t>
            </a:r>
            <a:r>
              <a:rPr lang="ru-RU" sz="2000" dirty="0" smtClean="0"/>
              <a:t>всем учебным предметам, входящим в обязательную часть учебного плана </a:t>
            </a:r>
            <a:r>
              <a:rPr lang="ru-RU" sz="2000" dirty="0" smtClean="0"/>
              <a:t>ОО, выдавшей </a:t>
            </a:r>
            <a:r>
              <a:rPr lang="ru-RU" sz="2000" dirty="0" smtClean="0"/>
              <a:t>соответствующий аттестат.</a:t>
            </a:r>
          </a:p>
          <a:p>
            <a:pPr algn="just"/>
            <a:r>
              <a:rPr lang="ru-RU" sz="2000" dirty="0" smtClean="0"/>
              <a:t>Итоговые отметки за 9 класс по учебным предметам "Русский язык", "Математика" и двум учебным предметам, сдаваемым по выбору обучающегося, </a:t>
            </a:r>
            <a:r>
              <a:rPr lang="ru-RU" sz="2000" dirty="0" smtClean="0">
                <a:solidFill>
                  <a:srgbClr val="002060"/>
                </a:solidFill>
                <a:hlinkClick r:id=""/>
              </a:rPr>
              <a:t>определяются </a:t>
            </a:r>
            <a:r>
              <a:rPr lang="ru-RU" sz="2000" dirty="0" smtClean="0">
                <a:solidFill>
                  <a:srgbClr val="002060"/>
                </a:solidFill>
                <a:hlinkClick r:id=""/>
              </a:rPr>
              <a:t>как среднее арифметическое отметок, полученных на промежуточной аттестации, и экзаменационных отметок и выставляются в аттестат целыми числами в соответствии с правилами математического округления.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/>
            <a:endParaRPr lang="ru-RU" sz="2000" dirty="0" smtClean="0"/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3450" y="781050"/>
            <a:ext cx="109156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9075"/>
            <a:ext cx="10801350" cy="47625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Выдача </a:t>
            </a:r>
            <a:r>
              <a:rPr lang="ru-RU" sz="3200" b="1" dirty="0" smtClean="0"/>
              <a:t>аттестата, внесение  сведений в ФИС ФРДО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850" y="695325"/>
            <a:ext cx="10934700" cy="513545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b="1" dirty="0" smtClean="0">
                <a:solidFill>
                  <a:srgbClr val="002060"/>
                </a:solidFill>
              </a:rPr>
              <a:t>П. 22</a:t>
            </a:r>
            <a:r>
              <a:rPr lang="ru-RU" sz="9600" b="1" dirty="0" smtClean="0">
                <a:solidFill>
                  <a:srgbClr val="002060"/>
                </a:solidFill>
              </a:rPr>
              <a:t> </a:t>
            </a:r>
            <a:r>
              <a:rPr lang="ru-RU" sz="9600" b="1" dirty="0" smtClean="0">
                <a:solidFill>
                  <a:srgbClr val="002060"/>
                </a:solidFill>
              </a:rPr>
              <a:t>приказа </a:t>
            </a:r>
            <a:r>
              <a:rPr lang="ru-RU" sz="9600" b="1" dirty="0" smtClean="0"/>
              <a:t>546 </a:t>
            </a:r>
            <a:r>
              <a:rPr lang="ru-RU" sz="9600" dirty="0" smtClean="0"/>
              <a:t>- Аттестаты </a:t>
            </a:r>
            <a:r>
              <a:rPr lang="ru-RU" sz="9600" dirty="0" smtClean="0"/>
              <a:t>и приложения к ним выдаются не позднее десяти дней после даты издания распорядительного акта об отчислении выпускников</a:t>
            </a:r>
            <a:r>
              <a:rPr lang="ru-RU" sz="9600" dirty="0" smtClean="0"/>
              <a:t>.</a:t>
            </a:r>
          </a:p>
          <a:p>
            <a:pPr algn="just"/>
            <a:endParaRPr lang="ru-RU" sz="9600" dirty="0" smtClean="0"/>
          </a:p>
          <a:p>
            <a:pPr algn="just"/>
            <a:r>
              <a:rPr lang="ru-RU" sz="9600" dirty="0" smtClean="0"/>
              <a:t>Письмо </a:t>
            </a:r>
            <a:r>
              <a:rPr lang="ru-RU" sz="9600" dirty="0" err="1" smtClean="0"/>
              <a:t>Минпросвещения</a:t>
            </a:r>
            <a:r>
              <a:rPr lang="ru-RU" sz="9600" dirty="0" smtClean="0"/>
              <a:t> РФ от 17.09.2019 № 04-ПГ-МП-19117:                                           «… образовательная </a:t>
            </a:r>
            <a:r>
              <a:rPr lang="ru-RU" sz="9600" dirty="0" smtClean="0"/>
              <a:t>организация не вправе выдавать справку </a:t>
            </a:r>
            <a:r>
              <a:rPr lang="ru-RU" sz="9600" dirty="0" smtClean="0"/>
              <a:t>выпускнику </a:t>
            </a:r>
            <a:r>
              <a:rPr lang="ru-RU" sz="9600" dirty="0" smtClean="0"/>
              <a:t>о том, что он является обучающимся школы, после его отчисления в связи с завершением обучения и получения </a:t>
            </a:r>
            <a:r>
              <a:rPr lang="ru-RU" sz="9600" dirty="0" smtClean="0"/>
              <a:t>аттестата».</a:t>
            </a:r>
            <a:endParaRPr lang="ru-RU" sz="9600" dirty="0" smtClean="0"/>
          </a:p>
          <a:p>
            <a:pPr algn="just"/>
            <a:endParaRPr lang="ru-RU" sz="9600" dirty="0" smtClean="0"/>
          </a:p>
          <a:p>
            <a:pPr algn="just"/>
            <a:r>
              <a:rPr lang="ru-RU" sz="9600" dirty="0" smtClean="0"/>
              <a:t>П. 6 Постановления Правительства Российской Федерации от 31.05.2021 № 825 «О федеральной информационной системе «Федеральный реестр сведений о документах об образовании и (или) о квалификации, документах об обучении»: </a:t>
            </a:r>
            <a:r>
              <a:rPr lang="ru-RU" sz="9600" dirty="0" smtClean="0"/>
              <a:t> </a:t>
            </a:r>
          </a:p>
          <a:p>
            <a:pPr algn="just"/>
            <a:r>
              <a:rPr lang="ru-RU" sz="9600" dirty="0" smtClean="0"/>
              <a:t>Сведения </a:t>
            </a:r>
            <a:r>
              <a:rPr lang="ru-RU" sz="9600" dirty="0" smtClean="0"/>
              <a:t>о документах об образовании, выдаваемых с 1 января 2021 </a:t>
            </a:r>
            <a:r>
              <a:rPr lang="ru-RU" sz="9600" dirty="0" smtClean="0"/>
              <a:t>года лицам</a:t>
            </a:r>
            <a:r>
              <a:rPr lang="ru-RU" sz="9600" dirty="0" smtClean="0"/>
              <a:t>, освоившим образовательные программы основного общего, среднего общего, среднего профессионального образования, а также основные программы профессионального обучения, подлежат внесению в информационную систему </a:t>
            </a:r>
            <a:r>
              <a:rPr lang="ru-RU" sz="9600" b="1" dirty="0" smtClean="0"/>
              <a:t>в течение 20 дней со дня выдачи указанных </a:t>
            </a:r>
            <a:r>
              <a:rPr lang="ru-RU" sz="9600" b="1" dirty="0" smtClean="0"/>
              <a:t>документов</a:t>
            </a:r>
            <a:r>
              <a:rPr lang="ru-RU" sz="9600" dirty="0" smtClean="0"/>
              <a:t>.</a:t>
            </a:r>
            <a:endParaRPr lang="ru-RU" sz="9600" dirty="0" smtClean="0"/>
          </a:p>
          <a:p>
            <a:pPr algn="just"/>
            <a:endParaRPr lang="ru-RU" sz="9600" dirty="0" smtClean="0"/>
          </a:p>
          <a:p>
            <a:pPr algn="just"/>
            <a:r>
              <a:rPr lang="ru-RU" sz="9600" dirty="0" smtClean="0"/>
              <a:t> </a:t>
            </a:r>
            <a:endParaRPr lang="ru-RU" sz="96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/>
            <a:endParaRPr lang="ru-RU" sz="2000" dirty="0" smtClean="0"/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3450" y="781050"/>
            <a:ext cx="109156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3079"/>
            <a:ext cx="10515600" cy="1940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Лицам </a:t>
            </a:r>
            <a:r>
              <a:rPr lang="ru-RU" sz="3200" dirty="0" smtClean="0"/>
              <a:t>с различными формами </a:t>
            </a:r>
            <a:r>
              <a:rPr lang="ru-RU" sz="3200" b="1" dirty="0" smtClean="0"/>
              <a:t>умственной отсталости</a:t>
            </a:r>
            <a:r>
              <a:rPr lang="ru-RU" sz="3200" dirty="0" smtClean="0"/>
              <a:t>, не имеющим основного и среднего общего образования и обучающимся по адаптированным основным общеобразовательным программам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89517"/>
            <a:ext cx="5181600" cy="39350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выдается </a:t>
            </a:r>
            <a:r>
              <a:rPr lang="ru-RU" b="1" dirty="0" smtClean="0"/>
              <a:t>свидетельство об обучении </a:t>
            </a:r>
          </a:p>
          <a:p>
            <a:pPr algn="just">
              <a:buNone/>
            </a:pPr>
            <a:r>
              <a:rPr lang="ru-RU" sz="2000" dirty="0" smtClean="0"/>
              <a:t>- не является документом об уровне образования </a:t>
            </a:r>
          </a:p>
          <a:p>
            <a:pPr algn="just">
              <a:buNone/>
            </a:pPr>
            <a:r>
              <a:rPr lang="ru-RU" sz="2000" dirty="0" smtClean="0"/>
              <a:t>-  свидетельство об обучении дает право на прохождение профессиональной подготовки по специальностям, рекомендованным для лиц с нарушением </a:t>
            </a:r>
            <a:r>
              <a:rPr lang="ru-RU" sz="2000" dirty="0" smtClean="0"/>
              <a:t>интеллекта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2441274"/>
            <a:ext cx="5181600" cy="38928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1900" dirty="0" smtClean="0">
                <a:solidFill>
                  <a:schemeClr val="tx1"/>
                </a:solidFill>
              </a:rPr>
              <a:t>Часть 13 статьи 60 Федерального закона от 29 декабря 2012 года № 273-ФЗ «Об образовании   в Российской Федерации»</a:t>
            </a:r>
          </a:p>
          <a:p>
            <a:pPr marL="457200" indent="-457200" algn="just">
              <a:buAutoNum type="arabicPeriod"/>
            </a:pPr>
            <a:r>
              <a:rPr lang="ru-RU" sz="1900" dirty="0" smtClean="0">
                <a:solidFill>
                  <a:schemeClr val="tx1"/>
                </a:solidFill>
              </a:rPr>
              <a:t>Приказ Министерства образования и науки Российской Федерации от 14 октября 2013 года №1145 «Об утверждении образца свидетельства об обучении и порядка его выдачи лицам с ограниченными возможностями здоровья (с различными формами умственной отсталости), не имеющим  основного общего и среднего общего образования и обучающимся по адаптированным основным общеобразовательным программам»</a:t>
            </a:r>
            <a:endParaRPr lang="ru-RU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5149</TotalTime>
  <Words>1949</Words>
  <Application>Microsoft Office PowerPoint</Application>
  <PresentationFormat>Произвольный</PresentationFormat>
  <Paragraphs>171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Документы об образовании</vt:lpstr>
      <vt:lpstr> Документы об образовании, выдаваемые ОО лицам, успешно прошедшим ГИА  (ч. 6 ст. 60 273-ФЗ)  Пункт 21 приказа Министерства просвещения Российской Федерации  от 05.10.2020 № 546 «Об утверждении Порядка заполнения, учета и выдачи аттестатов об основном общем и среднем общем образовании и их дубликатов»    </vt:lpstr>
      <vt:lpstr>Аттестат с отличием</vt:lpstr>
      <vt:lpstr>       Заполнение бланка приложения к аттестату об основном общем  и среднем общем образовании ( пр. 546)                                      </vt:lpstr>
      <vt:lpstr>Заполнение бланка приложения к аттестату об основном общем  и среднем общем образовании (пр. 546)</vt:lpstr>
      <vt:lpstr>Заполнение бланка приложения к аттестату об основном общем  и среднем общем образовании</vt:lpstr>
      <vt:lpstr>Выдача аттестата, внесение  сведений в ФИС ФРДО</vt:lpstr>
      <vt:lpstr>Лицам с различными формами умственной отсталости, не имеющим основного и среднего общего образования и обучающимся по адаптированным основным общеобразовательным программам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независимой системы оценки качества работы организаций в сфере образования</dc:title>
  <dc:creator>User</dc:creator>
  <cp:lastModifiedBy>obr</cp:lastModifiedBy>
  <cp:revision>912</cp:revision>
  <cp:lastPrinted>2017-08-29T04:36:54Z</cp:lastPrinted>
  <dcterms:created xsi:type="dcterms:W3CDTF">2015-01-29T05:47:46Z</dcterms:created>
  <dcterms:modified xsi:type="dcterms:W3CDTF">2022-06-10T07:57:23Z</dcterms:modified>
</cp:coreProperties>
</file>